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675" r:id="rId3"/>
    <p:sldId id="350" r:id="rId4"/>
    <p:sldId id="621" r:id="rId5"/>
    <p:sldId id="622" r:id="rId6"/>
    <p:sldId id="634" r:id="rId7"/>
    <p:sldId id="660" r:id="rId8"/>
    <p:sldId id="540" r:id="rId9"/>
    <p:sldId id="640" r:id="rId10"/>
    <p:sldId id="641" r:id="rId11"/>
    <p:sldId id="989" r:id="rId12"/>
    <p:sldId id="991" r:id="rId13"/>
    <p:sldId id="642" r:id="rId14"/>
    <p:sldId id="643" r:id="rId15"/>
    <p:sldId id="645" r:id="rId16"/>
    <p:sldId id="647" r:id="rId17"/>
    <p:sldId id="925" r:id="rId18"/>
    <p:sldId id="646" r:id="rId19"/>
    <p:sldId id="648" r:id="rId20"/>
    <p:sldId id="649" r:id="rId21"/>
    <p:sldId id="650" r:id="rId22"/>
    <p:sldId id="653" r:id="rId23"/>
    <p:sldId id="655" r:id="rId24"/>
    <p:sldId id="656" r:id="rId25"/>
    <p:sldId id="664" r:id="rId26"/>
    <p:sldId id="665" r:id="rId27"/>
    <p:sldId id="666" r:id="rId28"/>
    <p:sldId id="654" r:id="rId29"/>
    <p:sldId id="992" r:id="rId30"/>
    <p:sldId id="652" r:id="rId31"/>
    <p:sldId id="651" r:id="rId32"/>
    <p:sldId id="658" r:id="rId33"/>
    <p:sldId id="659" r:id="rId34"/>
    <p:sldId id="593" r:id="rId35"/>
    <p:sldId id="491" r:id="rId36"/>
    <p:sldId id="589" r:id="rId37"/>
    <p:sldId id="594" r:id="rId38"/>
    <p:sldId id="595" r:id="rId39"/>
    <p:sldId id="606" r:id="rId40"/>
    <p:sldId id="607" r:id="rId41"/>
    <p:sldId id="673" r:id="rId42"/>
    <p:sldId id="674" r:id="rId43"/>
    <p:sldId id="676" r:id="rId44"/>
    <p:sldId id="924" r:id="rId45"/>
    <p:sldId id="257" r:id="rId46"/>
    <p:sldId id="263" r:id="rId47"/>
    <p:sldId id="264" r:id="rId48"/>
    <p:sldId id="267" r:id="rId49"/>
    <p:sldId id="265" r:id="rId50"/>
    <p:sldId id="266" r:id="rId51"/>
    <p:sldId id="268" r:id="rId52"/>
    <p:sldId id="993" r:id="rId53"/>
    <p:sldId id="269" r:id="rId54"/>
    <p:sldId id="270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988" r:id="rId65"/>
    <p:sldId id="281" r:id="rId66"/>
    <p:sldId id="282" r:id="rId67"/>
    <p:sldId id="283" r:id="rId68"/>
    <p:sldId id="284" r:id="rId69"/>
    <p:sldId id="285" r:id="rId70"/>
    <p:sldId id="287" r:id="rId71"/>
    <p:sldId id="288" r:id="rId72"/>
    <p:sldId id="289" r:id="rId73"/>
    <p:sldId id="291" r:id="rId74"/>
    <p:sldId id="32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57" d="100"/>
          <a:sy n="157" d="100"/>
        </p:scale>
        <p:origin x="1296" y="168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1.png"/><Relationship Id="rId7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tiff"/><Relationship Id="rId7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0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11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Review of Test </a:t>
                </a:r>
                <a:r>
                  <a:rPr lang="en-US"/>
                  <a:t>Set (Estimate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2EA3-89D9-0C45-91E7-89958C8E2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Out-of-sample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 </a:t>
                </a:r>
              </a:p>
              <a:p>
                <a:pPr lvl="1"/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Key: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need to be </a:t>
                </a:r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 </a:t>
                </a: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(i.e., not in training)</a:t>
                </a:r>
                <a:endParaRPr lang="en-US" sz="2800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Reserve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data points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None</a:t>
                </a:r>
                <a:r>
                  <a:rPr lang="en-US" dirty="0">
                    <a:ea typeface="Cambria Math" panose="02040503050406030204" pitchFamily="18" charset="0"/>
                  </a:rPr>
                  <a:t> of the data points in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test set </a:t>
                </a:r>
                <a:r>
                  <a:rPr lang="en-US" dirty="0">
                    <a:ea typeface="Cambria Math" panose="02040503050406030204" pitchFamily="18" charset="0"/>
                  </a:rPr>
                  <a:t>can be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involved in training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Using the data in test set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Since all data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out of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3B45-7610-8D47-B62C-8D1DF89D4F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826" y="1825624"/>
                <a:ext cx="10903226" cy="4740827"/>
              </a:xfrm>
              <a:blipFill>
                <a:blip r:embed="rId3"/>
                <a:stretch>
                  <a:fillRect l="-931" t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combined data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means/variances of the </a:t>
            </a:r>
            <a:r>
              <a:rPr lang="en-US" dirty="0">
                <a:solidFill>
                  <a:schemeClr val="accent2"/>
                </a:solidFill>
              </a:rPr>
              <a:t>training and test datasets separately</a:t>
            </a:r>
            <a:r>
              <a:rPr lang="en-US" dirty="0"/>
              <a:t>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</p:spTree>
    <p:extLst>
      <p:ext uri="{BB962C8B-B14F-4D97-AF65-F5344CB8AC3E}">
        <p14:creationId xmlns:p14="http://schemas.microsoft.com/office/powerpoint/2010/main" val="175746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6E68-170B-094B-9843-BD89D2AB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 on HW2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0C5D-B18B-E84B-B95E-A1D82788C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HW2, you are asked to perform “normalization” on the training/test datasets. How should you do it?</a:t>
            </a:r>
          </a:p>
          <a:p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mean/variance of the combined data.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Normalize them using the overall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Calculate the means/variances of the training and test datasets separately. Normalize them using their respective mean/variance.</a:t>
            </a:r>
            <a:br>
              <a:rPr lang="en-US" sz="600" dirty="0"/>
            </a:br>
            <a:endParaRPr lang="en-US" sz="6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mean/variance of the </a:t>
            </a:r>
            <a:r>
              <a:rPr lang="en-US" dirty="0">
                <a:solidFill>
                  <a:schemeClr val="accent2"/>
                </a:solidFill>
              </a:rPr>
              <a:t>training dataset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Normalize both datasets using the training mean/variance.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97E7BE-ED26-0A45-8505-468C72A90017}"/>
              </a:ext>
            </a:extLst>
          </p:cNvPr>
          <p:cNvSpPr/>
          <p:nvPr/>
        </p:nvSpPr>
        <p:spPr>
          <a:xfrm>
            <a:off x="1988360" y="5547768"/>
            <a:ext cx="6406938" cy="112305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Two important properties we want to preserve</a:t>
            </a:r>
          </a:p>
          <a:p>
            <a:pPr marL="342900" indent="-342900">
              <a:buAutoNum type="arabicPeriod"/>
            </a:pPr>
            <a:r>
              <a:rPr lang="en-US" dirty="0"/>
              <a:t>Training and test data are drawn from the same distribution.</a:t>
            </a:r>
          </a:p>
          <a:p>
            <a:pPr marL="342900" indent="-342900">
              <a:buAutoNum type="arabicPeriod"/>
            </a:pPr>
            <a:r>
              <a:rPr lang="en-US" dirty="0"/>
              <a:t>Test data is never used in training.</a:t>
            </a:r>
          </a:p>
        </p:txBody>
      </p:sp>
    </p:spTree>
    <p:extLst>
      <p:ext uri="{BB962C8B-B14F-4D97-AF65-F5344CB8AC3E}">
        <p14:creationId xmlns:p14="http://schemas.microsoft.com/office/powerpoint/2010/main" val="68010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7913-7C58-E944-A9F0-80B2A23A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learned using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only the training dataset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 “fixed” hypothesis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sz="600" b="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ea typeface="Cambria Math" panose="02040503050406030204" pitchFamily="18" charset="0"/>
                  </a:rPr>
                  <a:t>is an </a:t>
                </a:r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unbiased</a:t>
                </a:r>
                <a:r>
                  <a:rPr lang="en-US" dirty="0">
                    <a:ea typeface="Cambria Math" panose="02040503050406030204" pitchFamily="18" charset="0"/>
                  </a:rPr>
                  <a:t>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6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Single-hypothesis </a:t>
                </a:r>
                <a:r>
                  <a:rPr lang="en-US" dirty="0" err="1">
                    <a:ea typeface="Cambria Math" panose="02040503050406030204" pitchFamily="18" charset="0"/>
                  </a:rPr>
                  <a:t>Hoeffding</a:t>
                </a:r>
                <a:r>
                  <a:rPr lang="en-US" dirty="0">
                    <a:ea typeface="Cambria Math" panose="02040503050406030204" pitchFamily="18" charset="0"/>
                  </a:rPr>
                  <a:t> bound applies</a:t>
                </a:r>
              </a:p>
              <a:p>
                <a:pPr lvl="1"/>
                <a:endParaRPr lang="en-US" sz="60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	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DEAA6-DEE7-B249-97F2-071B760EB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843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A3A0E57-3C6A-C446-8809-9A05D9A635A5}"/>
              </a:ext>
            </a:extLst>
          </p:cNvPr>
          <p:cNvGrpSpPr/>
          <p:nvPr/>
        </p:nvGrpSpPr>
        <p:grpSpPr>
          <a:xfrm>
            <a:off x="7694854" y="3480816"/>
            <a:ext cx="4340175" cy="2749296"/>
            <a:chOff x="7694854" y="3480816"/>
            <a:chExt cx="4340175" cy="2749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22562F-F479-9646-9CB9-5B181DE67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4854" y="3480816"/>
              <a:ext cx="4228418" cy="274929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/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dirty="0">
                      <a:solidFill>
                        <a:srgbClr val="C00000"/>
                      </a:solidFill>
                    </a:rPr>
                    <a:t>: number of samples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9FA1DE5-5366-6144-A59B-19EF47BFD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867" y="5672588"/>
                  <a:ext cx="227716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11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054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6DB73B3-47E4-2246-8746-F21734C5FDE2}"/>
              </a:ext>
            </a:extLst>
          </p:cNvPr>
          <p:cNvSpPr/>
          <p:nvPr/>
        </p:nvSpPr>
        <p:spPr>
          <a:xfrm>
            <a:off x="1772675" y="4124475"/>
            <a:ext cx="2693447" cy="203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55F2-EBF8-114C-B3D6-FAB88AC7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Test Set From?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Reserving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points for </a:t>
                </a:r>
                <a:r>
                  <a:rPr lang="en-US" dirty="0">
                    <a:solidFill>
                      <a:srgbClr val="C00000"/>
                    </a:solidFill>
                  </a:rPr>
                  <a:t>test set </a:t>
                </a:r>
                <a:r>
                  <a:rPr lang="en-US" dirty="0"/>
                  <a:t>means we only have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points for </a:t>
                </a:r>
                <a:r>
                  <a:rPr lang="en-US" dirty="0">
                    <a:solidFill>
                      <a:srgbClr val="00B050"/>
                    </a:solidFill>
                  </a:rPr>
                  <a:t>training 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Effect of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660D0-CA68-9344-AC31-E759EC76A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7795B5C-F205-5C4C-9DE7-D4428FE1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60" y="4143725"/>
            <a:ext cx="2769712" cy="216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/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BFA1CE-5CD1-5D45-828A-4BDC36330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575" y="6400800"/>
                <a:ext cx="406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/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7CB464-CBCA-7F40-A49C-B55ED74C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22" y="5043146"/>
                <a:ext cx="7041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/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16C3C-F13B-0947-9D0E-6E4A353A2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029" y="4899259"/>
                <a:ext cx="3580339" cy="704552"/>
              </a:xfrm>
              <a:prstGeom prst="rect">
                <a:avLst/>
              </a:prstGeom>
              <a:blipFill>
                <a:blip r:embed="rId6"/>
                <a:stretch>
                  <a:fillRect l="-353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C68839-1BEF-424C-B51F-1EBA6D9DC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Process: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Learn some hypothesis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using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sz="3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Can we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Yes! Learn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using the entire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return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sz="200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Generally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(Informal, not theoretically proven)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Training on more data leads to better learned hypothesis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A6BC0-D38B-F942-B345-9A2C9DDB9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965" t="-54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4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4070-9FD1-6440-A40D-7AC7EB14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</p:spPr>
            <p:txBody>
              <a:bodyPr/>
              <a:lstStyle/>
              <a:p>
                <a:r>
                  <a:rPr lang="en-US" dirty="0"/>
                  <a:t>What if we want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multiple times?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04AB81-558A-2740-B08F-0156DC242A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5004816"/>
                <a:ext cx="10515600" cy="1084834"/>
              </a:xfrm>
              <a:blipFill>
                <a:blip r:embed="rId2"/>
                <a:stretch>
                  <a:fillRect l="-844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7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8F5D-5485-5B45-BCAE-F038E19D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Beyond Test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selection:</a:t>
                </a:r>
              </a:p>
              <a:p>
                <a:pPr lvl="1"/>
                <a:r>
                  <a:rPr lang="en-US" dirty="0"/>
                  <a:t>Should I use linear models or decision trees?</a:t>
                </a:r>
              </a:p>
              <a:p>
                <a:pPr lvl="1"/>
                <a:r>
                  <a:rPr lang="en-US" dirty="0"/>
                  <a:t>Should I set the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0.1, 0.01, or 0.001?</a:t>
                </a:r>
              </a:p>
              <a:p>
                <a:pPr lvl="2"/>
                <a:r>
                  <a:rPr lang="en-US" dirty="0"/>
                  <a:t>A model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can be considered as different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 set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endParaRPr lang="en-US" sz="400" dirty="0"/>
              </a:p>
              <a:p>
                <a:pPr lvl="1"/>
                <a:r>
                  <a:rPr lang="en-US" dirty="0"/>
                  <a:t>Key difference to the test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could be used multiple times for model selection</a:t>
                </a:r>
              </a:p>
              <a:p>
                <a:pPr lvl="2"/>
                <a:r>
                  <a:rPr lang="en-US" dirty="0"/>
                  <a:t>We need to </a:t>
                </a:r>
                <a:r>
                  <a:rPr lang="en-US" dirty="0">
                    <a:solidFill>
                      <a:srgbClr val="C00000"/>
                    </a:solidFill>
                  </a:rPr>
                  <a:t>account for </a:t>
                </a:r>
                <a:r>
                  <a:rPr lang="en-US" dirty="0"/>
                  <a:t>the multiple usages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3A6FF-6E61-7D43-9A76-E1340880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4359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2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AB83A-B99A-2548-AEF2-BEE09BA6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7" y="2427346"/>
            <a:ext cx="7575703" cy="25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Oct 7 </a:t>
            </a:r>
            <a:r>
              <a:rPr lang="en-US" dirty="0"/>
              <a:t>(Friday)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Homework 3 will be posted later this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Expected due: </a:t>
            </a:r>
            <a:r>
              <a:rPr lang="en-US" b="1" dirty="0">
                <a:solidFill>
                  <a:schemeClr val="bg1"/>
                </a:solidFill>
              </a:rPr>
              <a:t>Mar 5 (Saturday)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1883-8D2D-4746-BA09-BD678FC4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using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2CC00-3E9F-C44D-A57D-2D3810C9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should we choose?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64F91-F5C2-EA4A-9FB8-A617764B6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91" y="2387755"/>
            <a:ext cx="7794239" cy="354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/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C0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  <m:sup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3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C625C5-8855-DC49-8885-7DAAC6F3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391" y="6144700"/>
                <a:ext cx="9342558" cy="594393"/>
              </a:xfrm>
              <a:prstGeom prst="rect">
                <a:avLst/>
              </a:prstGeom>
              <a:blipFill>
                <a:blip r:embed="rId3"/>
                <a:stretch>
                  <a:fillRect l="-1628" t="-125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/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23982-CF0B-474C-A760-B61318280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7" y="5397041"/>
                <a:ext cx="1092819" cy="390293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/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5BE8151-6D00-F943-A130-A8EF1635B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630" y="5397040"/>
                <a:ext cx="1092819" cy="390293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/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C1596F-5D35-864D-8687-FAF757556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45" y="5397041"/>
                <a:ext cx="1092819" cy="390293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/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846BD8-3607-4147-B2F4-977499A38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16" y="5397039"/>
                <a:ext cx="1092819" cy="390293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/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Key: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dirty="0"/>
                  <a:t> is used to choose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hypothesis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D1F108-9F4C-834D-AB05-39514D5F5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630" y="4490833"/>
                <a:ext cx="2721361" cy="677603"/>
              </a:xfrm>
              <a:prstGeom prst="roundRect">
                <a:avLst/>
              </a:prstGeom>
              <a:blipFill>
                <a:blip r:embed="rId8"/>
                <a:stretch>
                  <a:fillRect l="-463" t="-1818" r="-46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3262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19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4586F0F-6D02-EB40-930B-131D3B25DE28}"/>
              </a:ext>
            </a:extLst>
          </p:cNvPr>
          <p:cNvGrpSpPr/>
          <p:nvPr/>
        </p:nvGrpSpPr>
        <p:grpSpPr>
          <a:xfrm>
            <a:off x="6311591" y="1556181"/>
            <a:ext cx="5457198" cy="3187233"/>
            <a:chOff x="1617391" y="2387755"/>
            <a:chExt cx="7794239" cy="42574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00151A-2269-114C-BC92-4B488AF9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7391" y="2387755"/>
              <a:ext cx="7794239" cy="35428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/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Choose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such that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D5C34E3-5B76-134B-8978-596F00695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391" y="6144700"/>
                  <a:ext cx="7624360" cy="500547"/>
                </a:xfrm>
                <a:prstGeom prst="rect">
                  <a:avLst/>
                </a:prstGeom>
                <a:blipFill>
                  <a:blip r:embed="rId4"/>
                  <a:stretch>
                    <a:fillRect l="-948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/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46613E1-823F-6240-B5EE-1C371E20A8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057" y="5397041"/>
                  <a:ext cx="1092819" cy="3902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/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0172F10-7576-CC47-B751-0B0F717429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6630" y="5397040"/>
                  <a:ext cx="1092819" cy="3902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/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5B708DB-0D44-704E-BE6D-7DE4DB98E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045" y="5397041"/>
                  <a:ext cx="1092819" cy="3902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/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A4B3A36-B952-2346-93DD-1DB097F7C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8716" y="5397039"/>
                  <a:ext cx="1092819" cy="3902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9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8" y="5776881"/>
                <a:ext cx="10225264" cy="1060483"/>
              </a:xfrm>
              <a:prstGeom prst="rect">
                <a:avLst/>
              </a:prstGeom>
              <a:blipFill>
                <a:blip r:embed="rId10"/>
                <a:stretch>
                  <a:fillRect l="-248" r="-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5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E145-1551-7D4A-A815-78FC85D9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Which of the following is true?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bg1">
                        <a:lumMod val="85000"/>
                      </a:schemeClr>
                    </a:solidFill>
                  </a:rPr>
                  <a:t>(a)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(b)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(c)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799912-26AD-F847-A67B-7CC2B9C53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/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Equivalent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to choose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1D84BA-7707-AE40-9264-38913F2B3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783" y="5137856"/>
                <a:ext cx="8770434" cy="523220"/>
              </a:xfrm>
              <a:prstGeom prst="rect">
                <a:avLst/>
              </a:prstGeom>
              <a:blipFill>
                <a:blip r:embed="rId3"/>
                <a:stretch>
                  <a:fillRect l="-1447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/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  <m: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=&gt; </a:t>
                </a:r>
                <a:r>
                  <a:rPr lang="en-US" sz="1600" dirty="0" err="1">
                    <a:solidFill>
                      <a:schemeClr val="accent1"/>
                    </a:solidFill>
                  </a:rPr>
                  <a:t>Hoeffding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Bound adjusted for Multiple Hypothesis </a:t>
                </a:r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864243-9CDC-664B-B0A2-5E39704E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27" y="5776881"/>
                <a:ext cx="10433919" cy="1060483"/>
              </a:xfrm>
              <a:prstGeom prst="rect">
                <a:avLst/>
              </a:prstGeo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476AAB-B4DB-1947-B2AB-7DCA2B8B6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388" y="1597720"/>
            <a:ext cx="4573406" cy="3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Utilizing the Whole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2C3BE3-B21A-8E4E-9FF7-A3B0391F0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327EF-D796-3442-A414-17AC8FC47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7808" y="1781020"/>
            <a:ext cx="398768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F5292-0262-BE42-9940-020E34F0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4" y="1778261"/>
            <a:ext cx="5452601" cy="4351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/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hypothesis minimizes in-sample error over </a:t>
                </a:r>
                <a:r>
                  <a:rPr lang="en-US" dirty="0">
                    <a:solidFill>
                      <a:schemeClr val="accent1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CB90DA-ECAF-5146-BE76-51AA81B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51" y="6217171"/>
                <a:ext cx="6246390" cy="369332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29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2484588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DD54361-4D8F-4E4A-93BF-72E6689EA396}"/>
              </a:ext>
            </a:extLst>
          </p:cNvPr>
          <p:cNvSpPr txBox="1"/>
          <p:nvPr/>
        </p:nvSpPr>
        <p:spPr>
          <a:xfrm>
            <a:off x="374352" y="5216375"/>
            <a:ext cx="758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validation set is not used for model selection, it is essentially a test 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DB092D-B6E4-7246-9BF9-9BC1636319FD}"/>
              </a:ext>
            </a:extLst>
          </p:cNvPr>
          <p:cNvCxnSpPr/>
          <p:nvPr/>
        </p:nvCxnSpPr>
        <p:spPr>
          <a:xfrm flipH="1">
            <a:off x="712382" y="3429000"/>
            <a:ext cx="441358" cy="174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429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0620932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Slightly optimistic</a:t>
                          </a:r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 b="0" dirty="0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360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/>
                            <a:t>Relationship to</a:t>
                          </a:r>
                          <a:r>
                            <a:rPr lang="en-US" sz="2800" b="1" baseline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2800" b="1"/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when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used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model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selection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chemeClr val="accent2"/>
                                    </a:solidFill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FEFDDF04-7D5B-9E40-9BEB-CE36F1F1EC9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7251333"/>
                  </p:ext>
                </p:extLst>
              </p:nvPr>
            </p:nvGraphicFramePr>
            <p:xfrm>
              <a:off x="712382" y="506489"/>
              <a:ext cx="11047228" cy="42675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6236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3283744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6077248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841398">
                    <a:tc>
                      <a:txBody>
                        <a:bodyPr/>
                        <a:lstStyle/>
                        <a:p>
                          <a:pPr algn="ctr"/>
                          <a:endParaRPr lang="en-US" sz="2800" b="1"/>
                        </a:p>
                      </a:txBody>
                      <a:tcPr marL="108200" marR="108200" marT="54100" marB="5410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/>
                            <a:t>Outlook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81837" r="-626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10272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80488" r="-556391" b="-2353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Incredibly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VC-bound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157447" r="-556391" b="-1053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Slightly optimistic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(adjusted for multiple hypotheses)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1199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8200" marR="108200" marT="54100" marB="54100" anchor="ctr">
                        <a:blipFill>
                          <a:blip r:embed="rId2"/>
                          <a:stretch>
                            <a:fillRect l="-752" t="-254737" r="-556391" b="-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/>
                            <a:t>Unbiased</a:t>
                          </a:r>
                        </a:p>
                      </a:txBody>
                      <a:tcPr marL="108200" marR="108200" marT="54100" marB="541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 err="1"/>
                            <a:t>Hoeffding’s</a:t>
                          </a:r>
                          <a:r>
                            <a:rPr lang="en-US" sz="2800" b="0" dirty="0"/>
                            <a:t> bound </a:t>
                          </a:r>
                          <a:br>
                            <a:rPr lang="en-US" sz="2800" b="0" dirty="0"/>
                          </a:br>
                          <a:r>
                            <a:rPr lang="en-US" sz="2800" b="0" dirty="0"/>
                            <a:t>(single hypothesis)</a:t>
                          </a:r>
                        </a:p>
                      </a:txBody>
                      <a:tcPr marL="108200" marR="108200" marT="54100" marB="54100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/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Note that the outlook comparisons are “in expectation”</a:t>
                </a:r>
              </a:p>
              <a:p>
                <a:r>
                  <a:rPr lang="en-US" dirty="0"/>
                  <a:t>If you only get one “draw”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dirty="0"/>
                  <a:t>, you cannot say anything “for certain”</a:t>
                </a:r>
              </a:p>
              <a:p>
                <a:endParaRPr lang="en-US" dirty="0"/>
              </a:p>
              <a:p>
                <a:r>
                  <a:rPr lang="en-US" dirty="0"/>
                  <a:t>Remember that ML results are under the condition “with high probability”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DF92F9E-9B17-104B-A042-656450DD3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1" y="5384252"/>
                <a:ext cx="8920715" cy="1250465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43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Dilemma When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FF318F-7930-A84D-9789-DDDA6BA82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main ideas behind validation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5D419-F6EE-8E49-88F5-B18C3E473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/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Want 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C00000"/>
                    </a:solidFill>
                  </a:rPr>
                  <a:t>(didn’t sacrifice too much training data)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AD3FC5-71E9-BC49-87FE-A3DCECCC3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49" y="4915619"/>
                <a:ext cx="5940088" cy="954107"/>
              </a:xfrm>
              <a:prstGeom prst="rect">
                <a:avLst/>
              </a:prstGeom>
              <a:blipFill>
                <a:blip r:embed="rId4"/>
                <a:stretch>
                  <a:fillRect l="-1706" t="-5195" r="-1706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/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Want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00B05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well)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69EB82-EBC9-F646-876F-32F8F83B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64" y="2261067"/>
                <a:ext cx="3949286" cy="954107"/>
              </a:xfrm>
              <a:prstGeom prst="rect">
                <a:avLst/>
              </a:prstGeom>
              <a:blipFill>
                <a:blip r:embed="rId5"/>
                <a:stretch>
                  <a:fillRect l="-2885" t="-8000" r="-2564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4721-E153-8C40-983E-BE8007AC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</p:spPr>
            <p:txBody>
              <a:bodyPr>
                <a:normAutofit fontScale="77500" lnSpcReduction="20000"/>
              </a:bodyPr>
              <a:lstStyle/>
              <a:p>
                <a:endParaRPr lang="en-US" sz="3600" dirty="0"/>
              </a:p>
              <a:p>
                <a:r>
                  <a:rPr lang="en-US" sz="3600" dirty="0"/>
                  <a:t>Getting the best </a:t>
                </a:r>
                <a:r>
                  <a:rPr lang="en-US" sz="3600"/>
                  <a:t>of both </a:t>
                </a:r>
                <a:r>
                  <a:rPr lang="en-US" sz="3600" dirty="0"/>
                  <a:t>worlds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Intuition: Setting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but do it many times…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E6B194-4738-934B-B313-FDD5B4013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4950970"/>
                <a:ext cx="10515600" cy="1500187"/>
              </a:xfrm>
              <a:blipFill>
                <a:blip r:embed="rId2"/>
                <a:stretch>
                  <a:fillRect l="-1206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96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BC01-5945-4246-93BD-BD6BE9C6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58E5-3E4F-A740-81B5-EB78EADE3F3A}"/>
              </a:ext>
            </a:extLst>
          </p:cNvPr>
          <p:cNvGrpSpPr/>
          <p:nvPr/>
        </p:nvGrpSpPr>
        <p:grpSpPr>
          <a:xfrm>
            <a:off x="2478206" y="2106956"/>
            <a:ext cx="2256881" cy="2260265"/>
            <a:chOff x="3867150" y="2062353"/>
            <a:chExt cx="2724150" cy="27241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8943CC-D22A-0D47-8ABD-E3127E8348CA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17ABE8-C318-C540-B054-9545CA61D228}"/>
                </a:ext>
              </a:extLst>
            </p:cNvPr>
            <p:cNvSpPr/>
            <p:nvPr/>
          </p:nvSpPr>
          <p:spPr>
            <a:xfrm>
              <a:off x="5912131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0F55B-B903-184C-BAE9-5DDA5A5FCC72}"/>
                </a:ext>
              </a:extLst>
            </p:cNvPr>
            <p:cNvSpPr/>
            <p:nvPr/>
          </p:nvSpPr>
          <p:spPr>
            <a:xfrm>
              <a:off x="5414562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85CC29-A9C0-5843-B0F7-A0B45834E831}"/>
                </a:ext>
              </a:extLst>
            </p:cNvPr>
            <p:cNvSpPr/>
            <p:nvPr/>
          </p:nvSpPr>
          <p:spPr>
            <a:xfrm>
              <a:off x="4424364" y="351315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B33AADD-BA37-C34A-8010-816A258897C9}"/>
              </a:ext>
            </a:extLst>
          </p:cNvPr>
          <p:cNvGrpSpPr/>
          <p:nvPr/>
        </p:nvGrpSpPr>
        <p:grpSpPr>
          <a:xfrm>
            <a:off x="5118608" y="2106955"/>
            <a:ext cx="2257527" cy="2260265"/>
            <a:chOff x="3867150" y="2062353"/>
            <a:chExt cx="2724150" cy="27241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39CB30-7029-4A47-850B-0B27EAC77CE5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2DD6EE1-19EA-6B45-900A-59F9E622EF0E}"/>
                </a:ext>
              </a:extLst>
            </p:cNvPr>
            <p:cNvSpPr/>
            <p:nvPr/>
          </p:nvSpPr>
          <p:spPr>
            <a:xfrm>
              <a:off x="5912139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B87B8-BFB1-8F4D-8576-3CBB934C8250}"/>
                </a:ext>
              </a:extLst>
            </p:cNvPr>
            <p:cNvSpPr/>
            <p:nvPr/>
          </p:nvSpPr>
          <p:spPr>
            <a:xfrm>
              <a:off x="5414566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95C270A-598F-F84D-8008-C68CE05A542D}"/>
                </a:ext>
              </a:extLst>
            </p:cNvPr>
            <p:cNvSpPr/>
            <p:nvPr/>
          </p:nvSpPr>
          <p:spPr>
            <a:xfrm>
              <a:off x="4424364" y="350655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2D27A1-1C74-FB40-8B49-E5EE2FFED6FF}"/>
              </a:ext>
            </a:extLst>
          </p:cNvPr>
          <p:cNvGrpSpPr/>
          <p:nvPr/>
        </p:nvGrpSpPr>
        <p:grpSpPr>
          <a:xfrm>
            <a:off x="7764037" y="2106957"/>
            <a:ext cx="2262297" cy="2260265"/>
            <a:chOff x="3867150" y="2062353"/>
            <a:chExt cx="2724150" cy="27241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C8A417-5252-0D4B-88F7-DED65FA73B2F}"/>
                </a:ext>
              </a:extLst>
            </p:cNvPr>
            <p:cNvSpPr/>
            <p:nvPr/>
          </p:nvSpPr>
          <p:spPr>
            <a:xfrm>
              <a:off x="3867150" y="2062353"/>
              <a:ext cx="2724150" cy="2724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3C171F-29B4-E245-841D-CE40FB59AB4D}"/>
                </a:ext>
              </a:extLst>
            </p:cNvPr>
            <p:cNvSpPr/>
            <p:nvPr/>
          </p:nvSpPr>
          <p:spPr>
            <a:xfrm>
              <a:off x="5912192" y="271957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57D69D-890E-0E48-94D3-C74531C4B80D}"/>
                </a:ext>
              </a:extLst>
            </p:cNvPr>
            <p:cNvSpPr/>
            <p:nvPr/>
          </p:nvSpPr>
          <p:spPr>
            <a:xfrm>
              <a:off x="5414593" y="334822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4F6E5B-22AC-D849-A1A9-B0589CAFD9D4}"/>
                </a:ext>
              </a:extLst>
            </p:cNvPr>
            <p:cNvSpPr/>
            <p:nvPr/>
          </p:nvSpPr>
          <p:spPr>
            <a:xfrm>
              <a:off x="4424364" y="351975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4939BF-87A4-5649-886D-9E6657358FE8}"/>
              </a:ext>
            </a:extLst>
          </p:cNvPr>
          <p:cNvCxnSpPr>
            <a:cxnSpLocks/>
          </p:cNvCxnSpPr>
          <p:nvPr/>
        </p:nvCxnSpPr>
        <p:spPr>
          <a:xfrm flipH="1">
            <a:off x="2939842" y="2106955"/>
            <a:ext cx="1795245" cy="2260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6BD1D9-594D-4043-89C8-C829F1738DD3}"/>
              </a:ext>
            </a:extLst>
          </p:cNvPr>
          <p:cNvCxnSpPr>
            <a:cxnSpLocks/>
          </p:cNvCxnSpPr>
          <p:nvPr/>
        </p:nvCxnSpPr>
        <p:spPr>
          <a:xfrm flipH="1">
            <a:off x="5126222" y="2458620"/>
            <a:ext cx="2249913" cy="11812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2B7A82-3AE3-7747-9CBE-832623935FC0}"/>
              </a:ext>
            </a:extLst>
          </p:cNvPr>
          <p:cNvCxnSpPr>
            <a:cxnSpLocks/>
          </p:cNvCxnSpPr>
          <p:nvPr/>
        </p:nvCxnSpPr>
        <p:spPr>
          <a:xfrm flipH="1">
            <a:off x="7766816" y="3098587"/>
            <a:ext cx="2259518" cy="3616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/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9A612-4686-D742-A7BE-16C2BFA1F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74" y="4367221"/>
                <a:ext cx="233718" cy="369332"/>
              </a:xfrm>
              <a:prstGeom prst="rect">
                <a:avLst/>
              </a:prstGeom>
              <a:blipFill>
                <a:blip r:embed="rId2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/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0FE71-A0C6-1046-8EC7-C6BE4B1C8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703" y="4367221"/>
                <a:ext cx="233718" cy="369332"/>
              </a:xfrm>
              <a:prstGeom prst="rect">
                <a:avLst/>
              </a:prstGeom>
              <a:blipFill>
                <a:blip r:embed="rId3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/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B80493-E986-4242-B9F7-EB4516490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42" y="4367221"/>
                <a:ext cx="233718" cy="369332"/>
              </a:xfrm>
              <a:prstGeom prst="rect">
                <a:avLst/>
              </a:prstGeom>
              <a:blipFill>
                <a:blip r:embed="rId4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/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E63397-4EBF-6340-AD99-B25CF5BC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04" y="3047474"/>
                <a:ext cx="237694" cy="369332"/>
              </a:xfrm>
              <a:prstGeom prst="rect">
                <a:avLst/>
              </a:prstGeom>
              <a:blipFill>
                <a:blip r:embed="rId5"/>
                <a:stretch>
                  <a:fillRect l="-31579" r="-2631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F9C200-D551-334A-BAEF-B2451650C3C8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3002972" y="3437152"/>
            <a:ext cx="0" cy="83813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13F8ED-9E11-A841-8C96-131FF182DF3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64112" y="2954861"/>
            <a:ext cx="1" cy="219002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25145A-F62B-D446-A7CE-85F38DC4DBA8}"/>
              </a:ext>
            </a:extLst>
          </p:cNvPr>
          <p:cNvCxnSpPr>
            <a:cxnSpLocks/>
          </p:cNvCxnSpPr>
          <p:nvPr/>
        </p:nvCxnSpPr>
        <p:spPr>
          <a:xfrm>
            <a:off x="9525643" y="2778712"/>
            <a:ext cx="0" cy="359385"/>
          </a:xfrm>
          <a:prstGeom prst="line">
            <a:avLst/>
          </a:prstGeom>
          <a:ln w="254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/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3013324-C76D-3043-808E-DAB6CD0D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09" y="3639858"/>
                <a:ext cx="374333" cy="369332"/>
              </a:xfrm>
              <a:prstGeom prst="rect">
                <a:avLst/>
              </a:prstGeom>
              <a:blipFill>
                <a:blip r:embed="rId6"/>
                <a:stretch>
                  <a:fillRect l="-2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/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46DB62-5711-8341-A806-8695CFC69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383" y="2862808"/>
                <a:ext cx="381451" cy="369332"/>
              </a:xfrm>
              <a:prstGeom prst="rect">
                <a:avLst/>
              </a:prstGeom>
              <a:blipFill>
                <a:blip r:embed="rId7"/>
                <a:stretch>
                  <a:fillRect l="-19355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/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890C57-1425-C346-92F2-68D3E7BD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29" y="2728309"/>
                <a:ext cx="381451" cy="369332"/>
              </a:xfrm>
              <a:prstGeom prst="rect">
                <a:avLst/>
              </a:prstGeom>
              <a:blipFill>
                <a:blip r:embed="rId8"/>
                <a:stretch>
                  <a:fillRect l="-19355" r="-322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/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CEFF52-49FA-3F41-A23B-2694B270B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5213828"/>
                <a:ext cx="3706720" cy="809452"/>
              </a:xfrm>
              <a:prstGeom prst="rect">
                <a:avLst/>
              </a:prstGeom>
              <a:blipFill>
                <a:blip r:embed="rId9"/>
                <a:stretch>
                  <a:fillRect l="-1712"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3B60-4D2D-6342-98D3-AF191886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LOOCV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LOOCV is unbiased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(If *not* used for model selection)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		(expected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when learning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points)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The “effective number” of examples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estimation is high for LOOCV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LOOCV is computationally expensive</a:t>
                </a:r>
              </a:p>
              <a:p>
                <a:pPr lvl="1"/>
                <a:r>
                  <a:rPr lang="en-US" dirty="0"/>
                  <a:t>Need to 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models, each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69182-DAA9-DD4C-9B62-BD9EC7D4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5032375"/>
              </a:xfrm>
              <a:blipFill>
                <a:blip r:embed="rId2"/>
                <a:stretch>
                  <a:fillRect l="-10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D0F802-BE3E-894D-BB8C-6D3ED4805072}"/>
              </a:ext>
            </a:extLst>
          </p:cNvPr>
          <p:cNvCxnSpPr>
            <a:cxnSpLocks/>
          </p:cNvCxnSpPr>
          <p:nvPr/>
        </p:nvCxnSpPr>
        <p:spPr>
          <a:xfrm flipH="1" flipV="1">
            <a:off x="6255488" y="2666179"/>
            <a:ext cx="118255" cy="23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672B94-EFA0-8E43-8F7B-FEA45E52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312" y="4194251"/>
            <a:ext cx="4572646" cy="11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95C1-AC7F-1143-9FD1-C2F731E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200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Practical rule of thumb: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93EC1F-58F3-764B-98FB-EE6568EC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7DCEA-3615-2C4C-B1A9-E08E77A0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69" y="4567903"/>
            <a:ext cx="6286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51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89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33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1086" t="-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9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59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625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205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8DC-D11F-E244-8E21-73DC9398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“Dimension”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Degrees of freedom for your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(effective)</a:t>
                </a:r>
                <a:r>
                  <a:rPr lang="en-US" dirty="0"/>
                  <a:t> # of parameters that control the hypothesis</a:t>
                </a:r>
              </a:p>
              <a:p>
                <a:endParaRPr lang="en-US" dirty="0"/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d-dim perceptron: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represented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is represented by a threshold;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Positive or negative rays: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represented by a threshold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intervals: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Positive or negative intervals: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represented by two thresholds and a direction;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Effective</a:t>
                </a:r>
                <a:r>
                  <a:rPr lang="en-US" dirty="0">
                    <a:solidFill>
                      <a:schemeClr val="tx1"/>
                    </a:solidFill>
                  </a:rPr>
                  <a:t> # parameters: An “approximation” for VC dimension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3D8AD-D8B1-6D46-B6BD-9A41B45D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90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70DC-A38F-7C48-84E9-C24AA7CF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BDEB-C546-E040-85CA-8C7270C6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6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329639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59" y="15261"/>
            <a:ext cx="10515600" cy="1325563"/>
          </a:xfrm>
        </p:spPr>
        <p:txBody>
          <a:bodyPr/>
          <a:lstStyle/>
          <a:p>
            <a:r>
              <a:rPr lang="en-US" dirty="0"/>
              <a:t>Occam’s Razor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7714" y="1389319"/>
            <a:ext cx="103514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“An explanation of the data should be made as simple as possible, but no simpler.”                                     -- Einstein</a:t>
            </a:r>
            <a:r>
              <a:rPr lang="en-US" sz="3200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92" y="4885727"/>
            <a:ext cx="2824106" cy="18827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14" y="2937126"/>
            <a:ext cx="10577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entia</a:t>
            </a:r>
            <a:r>
              <a:rPr lang="en-US" sz="3200" dirty="0"/>
              <a:t> non </a:t>
            </a:r>
            <a:r>
              <a:rPr lang="en-US" sz="3200" dirty="0" err="1"/>
              <a:t>sunt</a:t>
            </a:r>
            <a:r>
              <a:rPr lang="en-US" sz="3200" dirty="0"/>
              <a:t> </a:t>
            </a:r>
            <a:r>
              <a:rPr lang="en-US" sz="3200" dirty="0" err="1"/>
              <a:t>multiplicanda</a:t>
            </a:r>
            <a:r>
              <a:rPr lang="en-US" sz="3200" dirty="0"/>
              <a:t> </a:t>
            </a:r>
            <a:r>
              <a:rPr lang="en-US" sz="3200" dirty="0" err="1"/>
              <a:t>praeter</a:t>
            </a:r>
            <a:r>
              <a:rPr lang="en-US" sz="3200" dirty="0"/>
              <a:t> </a:t>
            </a:r>
            <a:r>
              <a:rPr lang="en-US" sz="3200" dirty="0" err="1"/>
              <a:t>necessitatem</a:t>
            </a:r>
            <a:r>
              <a:rPr lang="en-US" sz="3200" dirty="0"/>
              <a:t>”</a:t>
            </a:r>
          </a:p>
          <a:p>
            <a:r>
              <a:rPr lang="en-US" sz="3200" dirty="0"/>
              <a:t> (entities must not be multiplied </a:t>
            </a:r>
            <a:r>
              <a:rPr lang="en-US" sz="3200" dirty="0">
                <a:solidFill>
                  <a:schemeClr val="accent1"/>
                </a:solidFill>
              </a:rPr>
              <a:t>beyond necessity</a:t>
            </a:r>
            <a:r>
              <a:rPr lang="en-US" sz="3200" dirty="0"/>
              <a:t>)</a:t>
            </a:r>
          </a:p>
          <a:p>
            <a:r>
              <a:rPr lang="en-US" sz="3200" dirty="0"/>
              <a:t>                                                                     -- William of Occam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8181" y="5288487"/>
            <a:ext cx="4615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“trimming down” </a:t>
            </a:r>
          </a:p>
          <a:p>
            <a:r>
              <a:rPr lang="en-US" sz="3200" dirty="0"/>
              <a:t>unnecessary explanation </a:t>
            </a:r>
          </a:p>
        </p:txBody>
      </p:sp>
    </p:spTree>
    <p:extLst>
      <p:ext uri="{BB962C8B-B14F-4D97-AF65-F5344CB8AC3E}">
        <p14:creationId xmlns:p14="http://schemas.microsoft.com/office/powerpoint/2010/main" val="16636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84655" y="3267545"/>
            <a:ext cx="10756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accent1"/>
                </a:solidFill>
              </a:rPr>
              <a:t>simplest</a:t>
            </a:r>
            <a:r>
              <a:rPr lang="en-US" sz="3200" dirty="0"/>
              <a:t> model that fits the data is also the most </a:t>
            </a:r>
            <a:r>
              <a:rPr lang="en-US" sz="3200" dirty="0">
                <a:solidFill>
                  <a:schemeClr val="accent1"/>
                </a:solidFill>
              </a:rPr>
              <a:t>plausible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6" y="5173699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does it mean to be simple?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7676" y="5965742"/>
            <a:ext cx="6852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Why is simple better?</a:t>
            </a:r>
          </a:p>
        </p:txBody>
      </p:sp>
    </p:spTree>
    <p:extLst>
      <p:ext uri="{BB962C8B-B14F-4D97-AF65-F5344CB8AC3E}">
        <p14:creationId xmlns:p14="http://schemas.microsoft.com/office/powerpoint/2010/main" val="3737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6" y="481913"/>
            <a:ext cx="2680703" cy="267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60" y="481913"/>
            <a:ext cx="2649731" cy="2670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57" y="4077730"/>
            <a:ext cx="2765308" cy="2648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11" y="4048836"/>
            <a:ext cx="3050800" cy="27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be simple</a:t>
                </a:r>
              </a:p>
              <a:p>
                <a:pPr lvl="1"/>
                <a:r>
                  <a:rPr lang="en-US" dirty="0"/>
                  <a:t># dichotomies it can generate is small</a:t>
                </a:r>
              </a:p>
              <a:p>
                <a:pPr lvl="1"/>
                <a:r>
                  <a:rPr lang="en-US" dirty="0"/>
                  <a:t>VC Dimension is small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i="1" dirty="0"/>
                  <a:t> </a:t>
                </a:r>
                <a:r>
                  <a:rPr lang="en-US" dirty="0"/>
                  <a:t>to be simple</a:t>
                </a:r>
              </a:p>
              <a:p>
                <a:pPr lvl="1"/>
                <a:r>
                  <a:rPr lang="en-US" dirty="0"/>
                  <a:t>lower order polynomial</a:t>
                </a:r>
              </a:p>
              <a:p>
                <a:pPr lvl="1"/>
                <a:r>
                  <a:rPr lang="en-US" dirty="0"/>
                  <a:t>smaller weights (think about the regularization)</a:t>
                </a:r>
              </a:p>
              <a:p>
                <a:pPr lvl="1"/>
                <a:r>
                  <a:rPr lang="en-US" dirty="0"/>
                  <a:t>easy to describe?  </a:t>
                </a:r>
              </a:p>
              <a:p>
                <a:pPr lvl="1"/>
                <a:r>
                  <a:rPr lang="en-US" dirty="0"/>
                  <a:t>fewer number of parameters (fewer bits to describe)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006765"/>
              </a:xfrm>
              <a:blipFill>
                <a:blip r:embed="rId2"/>
                <a:stretch>
                  <a:fillRect l="-965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(Constrain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 decay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Algorithm: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ABAB1C9-B8B6-A240-947B-0BA28C42BE8A}"/>
              </a:ext>
            </a:extLst>
          </p:cNvPr>
          <p:cNvSpPr/>
          <p:nvPr/>
        </p:nvSpPr>
        <p:spPr>
          <a:xfrm>
            <a:off x="10431076" y="5679913"/>
            <a:ext cx="1332008" cy="994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067" y="2456376"/>
                <a:ext cx="4368247" cy="513282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92" y="4574361"/>
                <a:ext cx="3140761" cy="1602602"/>
              </a:xfrm>
              <a:prstGeom prst="roundRect">
                <a:avLst/>
              </a:prstGeom>
              <a:blipFill>
                <a:blip r:embed="rId5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111" y="4574361"/>
                <a:ext cx="3889507" cy="1602602"/>
              </a:xfrm>
              <a:prstGeom prst="roundRect">
                <a:avLst/>
              </a:prstGeom>
              <a:blipFill>
                <a:blip r:embed="rId6"/>
                <a:stretch>
                  <a:fillRect l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48428E-540D-7949-9F60-5B86C30FA704}"/>
              </a:ext>
            </a:extLst>
          </p:cNvPr>
          <p:cNvSpPr txBox="1"/>
          <p:nvPr/>
        </p:nvSpPr>
        <p:spPr>
          <a:xfrm>
            <a:off x="1741863" y="4077311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Constrained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5956-D4D2-C747-8CD4-743A91783E15}"/>
              </a:ext>
            </a:extLst>
          </p:cNvPr>
          <p:cNvSpPr txBox="1"/>
          <p:nvPr/>
        </p:nvSpPr>
        <p:spPr>
          <a:xfrm>
            <a:off x="6369414" y="4073736"/>
            <a:ext cx="3079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Unconstrained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34D666-65B1-E74E-AEFA-5D81D4CC6558}"/>
              </a:ext>
            </a:extLst>
          </p:cNvPr>
          <p:cNvCxnSpPr/>
          <p:nvPr/>
        </p:nvCxnSpPr>
        <p:spPr>
          <a:xfrm>
            <a:off x="4684530" y="5375662"/>
            <a:ext cx="112654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44BB06-F2FC-B34F-A20F-EAF6F31A680B}"/>
              </a:ext>
            </a:extLst>
          </p:cNvPr>
          <p:cNvSpPr txBox="1"/>
          <p:nvPr/>
        </p:nvSpPr>
        <p:spPr>
          <a:xfrm>
            <a:off x="4661344" y="4852012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equivalent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518FC-8A17-F346-8F26-794F2F948407}"/>
              </a:ext>
            </a:extLst>
          </p:cNvPr>
          <p:cNvSpPr txBox="1"/>
          <p:nvPr/>
        </p:nvSpPr>
        <p:spPr>
          <a:xfrm>
            <a:off x="7427533" y="5807631"/>
            <a:ext cx="18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Augmented error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FD213D-8EE6-D84D-969F-6A805AA0B1A8}"/>
              </a:ext>
            </a:extLst>
          </p:cNvPr>
          <p:cNvGrpSpPr/>
          <p:nvPr/>
        </p:nvGrpSpPr>
        <p:grpSpPr>
          <a:xfrm>
            <a:off x="9128031" y="1537655"/>
            <a:ext cx="2574341" cy="2219125"/>
            <a:chOff x="8332656" y="2390781"/>
            <a:chExt cx="3778748" cy="325734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E8E863-9589-5C45-89B6-130CCEF18447}"/>
                </a:ext>
              </a:extLst>
            </p:cNvPr>
            <p:cNvSpPr/>
            <p:nvPr/>
          </p:nvSpPr>
          <p:spPr>
            <a:xfrm rot="1947607">
              <a:off x="8473683" y="2390781"/>
              <a:ext cx="3637721" cy="1819146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B55591-8F95-304F-89EC-3376010117C4}"/>
                </a:ext>
              </a:extLst>
            </p:cNvPr>
            <p:cNvSpPr/>
            <p:nvPr/>
          </p:nvSpPr>
          <p:spPr>
            <a:xfrm rot="1947607">
              <a:off x="8971497" y="2695691"/>
              <a:ext cx="2642095" cy="1211008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E3F540-80D2-5C46-BA15-43F9EF67D6E9}"/>
                </a:ext>
              </a:extLst>
            </p:cNvPr>
            <p:cNvSpPr/>
            <p:nvPr/>
          </p:nvSpPr>
          <p:spPr>
            <a:xfrm rot="2050069">
              <a:off x="9385606" y="3004015"/>
              <a:ext cx="1764181" cy="59267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49E080-6442-FC47-BFEF-31F12B1ECBFA}"/>
                </a:ext>
              </a:extLst>
            </p:cNvPr>
            <p:cNvSpPr/>
            <p:nvPr/>
          </p:nvSpPr>
          <p:spPr>
            <a:xfrm>
              <a:off x="10201103" y="320891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/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02D260D-37C0-7943-9963-CB440C265A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5013" y="3115688"/>
                  <a:ext cx="449416" cy="271062"/>
                </a:xfrm>
                <a:prstGeom prst="rect">
                  <a:avLst/>
                </a:prstGeom>
                <a:blipFill>
                  <a:blip r:embed="rId7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DA33-2C01-D64A-AF82-D0C8675E7CD4}"/>
                </a:ext>
              </a:extLst>
            </p:cNvPr>
            <p:cNvSpPr/>
            <p:nvPr/>
          </p:nvSpPr>
          <p:spPr>
            <a:xfrm>
              <a:off x="8425716" y="3652088"/>
              <a:ext cx="1998023" cy="199603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8FC6FC8-E85A-234D-ACA8-68BB7D28C79D}"/>
                </a:ext>
              </a:extLst>
            </p:cNvPr>
            <p:cNvSpPr/>
            <p:nvPr/>
          </p:nvSpPr>
          <p:spPr>
            <a:xfrm>
              <a:off x="9333287" y="4558666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/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A68853-62ED-D647-87C5-BAB2351A1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3206" y="5230617"/>
                  <a:ext cx="960764" cy="271062"/>
                </a:xfrm>
                <a:prstGeom prst="rect">
                  <a:avLst/>
                </a:prstGeom>
                <a:blipFill>
                  <a:blip r:embed="rId8"/>
                  <a:stretch>
                    <a:fillRect l="-1923" r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/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D34C9B-CE4C-9642-9DA9-86DCDEE17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35516" y="4465440"/>
                  <a:ext cx="535724" cy="2710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AD8A5F-439E-CA46-9CA3-EF946A00A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5802" y="3833734"/>
              <a:ext cx="365760" cy="5486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BFE56D-1374-AB42-98E0-367FEB16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8732" y="3561420"/>
              <a:ext cx="182880" cy="27432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4EDBD5-D0AF-AA4D-83BA-3726EEE465D2}"/>
                </a:ext>
              </a:extLst>
            </p:cNvPr>
            <p:cNvSpPr/>
            <p:nvPr/>
          </p:nvSpPr>
          <p:spPr>
            <a:xfrm>
              <a:off x="9850334" y="3741274"/>
              <a:ext cx="18288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/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4BDE069-56D0-2B40-A18A-82CF6D11A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4244" y="3648048"/>
                  <a:ext cx="501465" cy="293181"/>
                </a:xfrm>
                <a:prstGeom prst="rect">
                  <a:avLst/>
                </a:prstGeom>
                <a:blipFill>
                  <a:blip r:embed="rId10"/>
                  <a:stretch>
                    <a:fillRect l="-357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/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𝑟𝑒𝑔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83C6F6C-1621-9349-921C-F57E83E89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656" y="3882822"/>
                  <a:ext cx="1158413" cy="312569"/>
                </a:xfrm>
                <a:prstGeom prst="rect">
                  <a:avLst/>
                </a:prstGeom>
                <a:blipFill>
                  <a:blip r:embed="rId11"/>
                  <a:stretch>
                    <a:fillRect l="-3175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262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Connection: </a:t>
                </a:r>
              </a:p>
              <a:p>
                <a:pPr marL="0" indent="0">
                  <a:buNone/>
                </a:pPr>
                <a:r>
                  <a:rPr lang="en-US" dirty="0"/>
                  <a:t>	A hypothesis set with </a:t>
                </a:r>
                <a:r>
                  <a:rPr lang="en-US" i="1" dirty="0"/>
                  <a:t>simple </a:t>
                </a:r>
                <a:r>
                  <a:rPr lang="en-US" dirty="0"/>
                  <a:t>hypotheses should be </a:t>
                </a:r>
                <a:r>
                  <a:rPr lang="en-US" i="1" dirty="0"/>
                  <a:t>simple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Consider a hypothesis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  <a:r>
                  <a:rPr lang="en-US" dirty="0"/>
                  <a:t> can be specified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bits</a:t>
                </a:r>
              </a:p>
              <a:p>
                <a:pPr>
                  <a:buFont typeface="Symbol" charset="2"/>
                  <a:buChar char="Þ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contains all such </a:t>
                </a:r>
                <a:r>
                  <a:rPr lang="en-US" i="1" dirty="0">
                    <a:solidFill>
                      <a:schemeClr val="accent1"/>
                    </a:solidFill>
                  </a:rPr>
                  <a:t>h</a:t>
                </a:r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Simple: small model complexity / VC dimension / size of hypothesis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75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1325563"/>
          </a:xfrm>
        </p:spPr>
        <p:txBody>
          <a:bodyPr/>
          <a:lstStyle/>
          <a:p>
            <a:r>
              <a:rPr lang="en-US" dirty="0"/>
              <a:t>Why is Simple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simple -&gt; small VC dimension -&gt; good generalization, less overfitting, </a:t>
                </a:r>
                <a:r>
                  <a:rPr lang="mr-IN" dirty="0">
                    <a:solidFill>
                      <a:schemeClr val="bg1">
                        <a:lumMod val="50000"/>
                      </a:schemeClr>
                    </a:solidFill>
                  </a:rPr>
                  <a:t>…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small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if data labels are generated randomly, the probability of fitting perfectly is?</a:t>
                </a:r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endParaRPr lang="en-US" dirty="0"/>
              </a:p>
              <a:p>
                <a:pPr>
                  <a:buFont typeface="Symbol" charset="2"/>
                  <a:buChar char="Þ"/>
                </a:pPr>
                <a:r>
                  <a:rPr lang="en-US" dirty="0"/>
                  <a:t> more significant when fit really happens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4758"/>
                <a:ext cx="11493843" cy="4167402"/>
              </a:xfrm>
              <a:blipFill rotWithShape="0">
                <a:blip r:embed="rId2"/>
                <a:stretch>
                  <a:fillRect l="-1060" t="-2339" r="-21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ℋ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 smtClean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753" y="4047522"/>
                <a:ext cx="1489703" cy="9101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152979"/>
            <a:ext cx="10515600" cy="79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Falsifiability is important!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7" y="6363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3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Falsifiability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Say you want to examine whether resistivity is linear in temperature </a:t>
            </a:r>
          </a:p>
          <a:p>
            <a:pPr marL="0" indent="0">
              <a:buNone/>
            </a:pPr>
            <a:r>
              <a:rPr lang="en-US" dirty="0"/>
              <a:t>(assume no measure error)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9280"/>
            <a:ext cx="3517087" cy="2797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6" y="3387626"/>
            <a:ext cx="3382285" cy="2780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1" y="3405373"/>
            <a:ext cx="3546758" cy="27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Classical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325563"/>
            <a:ext cx="11772900" cy="55324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Imagine you got an email before each Cardinals game for the first 5 games.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1: “Cardinals will win” -&gt;  Cardinals wins Game 1</a:t>
            </a:r>
          </a:p>
          <a:p>
            <a:pPr marL="0" indent="0">
              <a:buNone/>
            </a:pPr>
            <a:r>
              <a:rPr lang="en-US" dirty="0"/>
              <a:t>Before Game 2: ”Cardinals will lose” -&gt;  Cardinals loses Game 2</a:t>
            </a:r>
          </a:p>
          <a:p>
            <a:pPr marL="0" indent="0">
              <a:buNone/>
            </a:pPr>
            <a:r>
              <a:rPr lang="mr-IN" dirty="0"/>
              <a:t>…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Before Game 6:</a:t>
            </a:r>
          </a:p>
          <a:p>
            <a:pPr marL="0" indent="0">
              <a:buNone/>
            </a:pPr>
            <a:r>
              <a:rPr lang="en-US" dirty="0"/>
              <a:t>If you pay me $50 dollars, I’ll tell you whether Cardinals will win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not falsifiable: </a:t>
            </a:r>
          </a:p>
          <a:p>
            <a:pPr marL="0" indent="0">
              <a:buNone/>
            </a:pPr>
            <a:r>
              <a:rPr lang="en-US" dirty="0"/>
              <a:t>Imagine if this person contacts 2</a:t>
            </a:r>
            <a:r>
              <a:rPr lang="en-US" baseline="30000" dirty="0"/>
              <a:t>10</a:t>
            </a:r>
            <a:r>
              <a:rPr lang="en-US" dirty="0"/>
              <a:t> persons, split them into two groups each game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persons will receive perfect prediction for the first 5 games</a:t>
            </a:r>
          </a:p>
        </p:txBody>
      </p:sp>
    </p:spTree>
    <p:extLst>
      <p:ext uri="{BB962C8B-B14F-4D97-AF65-F5344CB8AC3E}">
        <p14:creationId xmlns:p14="http://schemas.microsoft.com/office/powerpoint/2010/main" val="224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29260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1948 US Presidential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26" y="1837981"/>
            <a:ext cx="11036643" cy="4351338"/>
          </a:xfrm>
        </p:spPr>
        <p:txBody>
          <a:bodyPr/>
          <a:lstStyle/>
          <a:p>
            <a:r>
              <a:rPr lang="en-US" dirty="0"/>
              <a:t>Truman vs. Dewey</a:t>
            </a:r>
          </a:p>
          <a:p>
            <a:r>
              <a:rPr lang="en-US" dirty="0"/>
              <a:t>Chicago Daily Tribune decided to run a phone poll of how people </a:t>
            </a:r>
            <a:r>
              <a:rPr lang="en-US" u="sng" dirty="0"/>
              <a:t>voted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40" y="3073879"/>
            <a:ext cx="5103340" cy="3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3" y="326481"/>
            <a:ext cx="7795743" cy="61361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28551" y="1000897"/>
            <a:ext cx="3521676" cy="30026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995" y="654909"/>
            <a:ext cx="2334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Truman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5174" y="1235677"/>
            <a:ext cx="729048" cy="2014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4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explanation: we cannot claim anything for certain.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there are bigger issues here</a:t>
            </a:r>
            <a:r>
              <a:rPr lang="mr-IN" dirty="0"/>
              <a:t>…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Phones are expensive in 1948</a:t>
            </a:r>
            <a:r>
              <a:rPr lang="mr-IN" dirty="0"/>
              <a:t>…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Dewey was more favored in rich populations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Imagine you are polling from people in DC/Texas/NY to predict who will win the presidential election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the data is sampled in a biased way, learning will produce a similarly </a:t>
            </a:r>
            <a:r>
              <a:rPr lang="en-US" sz="3200"/>
              <a:t>biased outcome.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496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F263E-0A6D-474C-93C7-83E54533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Regularizer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Amount of regularization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Does the form look familiar? Recall in the VC Theory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(treating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as a constant)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the impacts of picking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07279-5183-E248-A277-E1F5C5B6E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9709" y="2198471"/>
            <a:ext cx="7228702" cy="35697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Make sure the training and test distributions are as close as possible</a:t>
            </a:r>
            <a:r>
              <a:rPr lang="mr-IN" dirty="0"/>
              <a:t>…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Example: importance weighting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always possible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/>
              <a:t>If you don’t have access to some region of points in training, but they appear in the testing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94" y="2198471"/>
            <a:ext cx="3656797" cy="35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37" y="111210"/>
            <a:ext cx="936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5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r>
              <a:rPr lang="en-US" dirty="0"/>
              <a:t>Determine whether to approve credit cards given applicants’ financial information</a:t>
            </a:r>
          </a:p>
          <a:p>
            <a:r>
              <a:rPr lang="en-US" dirty="0"/>
              <a:t>Banks have lots of data:</a:t>
            </a:r>
          </a:p>
          <a:p>
            <a:pPr lvl="1"/>
            <a:r>
              <a:rPr lang="en-US" dirty="0"/>
              <a:t>Customer information</a:t>
            </a:r>
          </a:p>
          <a:p>
            <a:pPr lvl="1"/>
            <a:r>
              <a:rPr lang="en-US" dirty="0"/>
              <a:t>Whether they are good customers or not</a:t>
            </a:r>
          </a:p>
          <a:p>
            <a:endParaRPr lang="en-US" dirty="0"/>
          </a:p>
          <a:p>
            <a:r>
              <a:rPr lang="en-US" dirty="0"/>
              <a:t>Are there any issues here?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22" y="2483890"/>
            <a:ext cx="3197196" cy="3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6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14A09-0427-D049-B9D3-4E2CA836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" y="90900"/>
            <a:ext cx="8504544" cy="259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8AD33-C953-7940-8916-203FD99F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52" y="2798921"/>
            <a:ext cx="5544426" cy="2889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06192-F651-894C-980A-FC1C66A7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74" y="3121537"/>
            <a:ext cx="5793740" cy="16767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43B233-EE0F-5948-99F3-74091EAA1FD4}"/>
              </a:ext>
            </a:extLst>
          </p:cNvPr>
          <p:cNvSpPr txBox="1"/>
          <p:nvPr/>
        </p:nvSpPr>
        <p:spPr>
          <a:xfrm>
            <a:off x="2137565" y="5847989"/>
            <a:ext cx="7595025" cy="83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will spend 1~2 lectures towards the end of the semester to talk about various ethical considerations of ML.</a:t>
            </a:r>
          </a:p>
        </p:txBody>
      </p:sp>
    </p:spTree>
    <p:extLst>
      <p:ext uri="{BB962C8B-B14F-4D97-AF65-F5344CB8AC3E}">
        <p14:creationId xmlns:p14="http://schemas.microsoft.com/office/powerpoint/2010/main" val="37685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275821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Snooping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738207"/>
            <a:ext cx="10855410" cy="16434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1322"/>
            <a:ext cx="10756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If a data set has affected any step in the learning process, its ability to assess the outcome has been compromised.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371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</p:spPr>
            <p:txBody>
              <a:bodyPr/>
              <a:lstStyle/>
              <a:p>
                <a:r>
                  <a:rPr lang="en-US" dirty="0"/>
                  <a:t>Shouldn’t looking at the data before selecting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940" y="365125"/>
                <a:ext cx="11120120" cy="1325563"/>
              </a:xfrm>
              <a:blipFill>
                <a:blip r:embed="rId2"/>
                <a:stretch>
                  <a:fillRect l="-2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68" y="2095521"/>
            <a:ext cx="3795151" cy="38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9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Subtle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Predict US Dollar vs. British Pound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: the change for the previous 20 days</a:t>
                </a:r>
              </a:p>
              <a:p>
                <a:pPr lvl="1"/>
                <a:r>
                  <a:rPr lang="en-US" dirty="0"/>
                  <a:t>y: the change in the 21th day</a:t>
                </a:r>
              </a:p>
              <a:p>
                <a:r>
                  <a:rPr lang="en-US" dirty="0"/>
                  <a:t>Normalize data</a:t>
                </a:r>
              </a:p>
              <a:p>
                <a:r>
                  <a:rPr lang="en-US" dirty="0"/>
                  <a:t>Randomly split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𝑡𝑟𝑎𝑖𝑛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𝑡𝑒𝑠𝑡</m:t>
                    </m:r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Where does snooping happen?</a:t>
                </a:r>
              </a:p>
              <a:p>
                <a:pPr lvl="1"/>
                <a:r>
                  <a:rPr lang="en-US" dirty="0"/>
                  <a:t>The normalization “looks at”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should you perform normalization in Q1 of HW2?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2526"/>
              </a:xfrm>
              <a:blipFill>
                <a:blip r:embed="rId2"/>
                <a:stretch>
                  <a:fillRect l="-965" t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89" y="1590847"/>
            <a:ext cx="4850296" cy="38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of a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one model after another </a:t>
            </a:r>
            <a:r>
              <a:rPr lang="en-US" b="1" dirty="0"/>
              <a:t>on the same data set</a:t>
            </a:r>
            <a:r>
              <a:rPr lang="en-US" dirty="0"/>
              <a:t>, you will eventually succeed.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“If you torture the data long enough, it will confess”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VC dimension of the total learning models</a:t>
            </a:r>
          </a:p>
          <a:p>
            <a:r>
              <a:rPr lang="en-US" dirty="0"/>
              <a:t>May even include what others tried (e.g., if you read their paper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p-hacking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B720-C0BA-E949-B3D4-FB8195E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Regularization is </a:t>
                </a:r>
                <a:r>
                  <a:rPr lang="en-US" dirty="0">
                    <a:solidFill>
                      <a:srgbClr val="C00000"/>
                    </a:solidFill>
                  </a:rPr>
                  <a:t>everywhere</a:t>
                </a:r>
                <a:r>
                  <a:rPr lang="en-US" dirty="0"/>
                  <a:t> in machine learning</a:t>
                </a:r>
              </a:p>
              <a:p>
                <a:endParaRPr lang="en-US" dirty="0"/>
              </a:p>
              <a:p>
                <a:r>
                  <a:rPr lang="en-US" dirty="0"/>
                  <a:t>Two main ways of thinking about regularization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to make overfitting less likely to happen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Will discuss more regularization methods in the 2nd half of the semester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Pruning for decision trees, early stopping / dropout for neural networks,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etc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/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augmented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better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We show the </a:t>
                </a:r>
                <a:r>
                  <a:rPr lang="en-US" dirty="0">
                    <a:solidFill>
                      <a:srgbClr val="C00000"/>
                    </a:solidFill>
                  </a:rPr>
                  <a:t>equivalence</a:t>
                </a:r>
                <a:r>
                  <a:rPr lang="en-US" dirty="0"/>
                  <a:t> of the two for weight decay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The conceptual equivalence is general with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Lagrangian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relaxation </a:t>
                </a:r>
                <a:b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(will cover later in the semester)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77EF7-82F6-CD4F-8155-E01C4D504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65958" cy="5032375"/>
              </a:xfrm>
              <a:blipFill>
                <a:blip r:embed="rId2"/>
                <a:stretch>
                  <a:fillRect l="-102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567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 data snooping</a:t>
            </a:r>
          </a:p>
          <a:p>
            <a:pPr>
              <a:buFontTx/>
              <a:buChar char="-"/>
            </a:pPr>
            <a:r>
              <a:rPr lang="en-US" dirty="0"/>
              <a:t>Strict discipline</a:t>
            </a:r>
          </a:p>
          <a:p>
            <a:pPr>
              <a:buFontTx/>
              <a:buChar char="-"/>
            </a:pPr>
            <a:r>
              <a:rPr lang="en-US" dirty="0"/>
              <a:t>E.g., be </a:t>
            </a:r>
            <a:r>
              <a:rPr lang="en-US" b="1" dirty="0"/>
              <a:t>honest</a:t>
            </a:r>
            <a:r>
              <a:rPr lang="en-US" dirty="0"/>
              <a:t> and lock the test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Account for data snooping</a:t>
            </a:r>
          </a:p>
          <a:p>
            <a:pPr>
              <a:buFontTx/>
              <a:buChar char="-"/>
            </a:pPr>
            <a:r>
              <a:rPr lang="en-US" dirty="0"/>
              <a:t>Measure how much data is contaminated</a:t>
            </a:r>
          </a:p>
          <a:p>
            <a:pPr>
              <a:buFontTx/>
              <a:buChar char="-"/>
            </a:pPr>
            <a:r>
              <a:rPr lang="en-US" dirty="0"/>
              <a:t>E.g., what we discussed in validation</a:t>
            </a:r>
          </a:p>
        </p:txBody>
      </p:sp>
    </p:spTree>
    <p:extLst>
      <p:ext uri="{BB962C8B-B14F-4D97-AF65-F5344CB8AC3E}">
        <p14:creationId xmlns:p14="http://schemas.microsoft.com/office/powerpoint/2010/main" val="154621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57" y="14178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Occam’s Razor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Sampling Bias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Data Snooping</a:t>
            </a:r>
          </a:p>
        </p:txBody>
      </p:sp>
    </p:spTree>
    <p:extLst>
      <p:ext uri="{BB962C8B-B14F-4D97-AF65-F5344CB8AC3E}">
        <p14:creationId xmlns:p14="http://schemas.microsoft.com/office/powerpoint/2010/main" val="1312181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Plan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5983" y="1774825"/>
            <a:ext cx="6054811" cy="4351338"/>
          </a:xfrm>
        </p:spPr>
        <p:txBody>
          <a:bodyPr>
            <a:noAutofit/>
          </a:bodyPr>
          <a:lstStyle/>
          <a:p>
            <a:r>
              <a:rPr lang="en-US" sz="3200" dirty="0"/>
              <a:t>Foundations</a:t>
            </a:r>
          </a:p>
          <a:p>
            <a:pPr lvl="1"/>
            <a:r>
              <a:rPr lang="en-US" sz="2800" dirty="0"/>
              <a:t>What’s machine learning</a:t>
            </a:r>
          </a:p>
          <a:p>
            <a:pPr lvl="1"/>
            <a:r>
              <a:rPr lang="en-US" sz="2800" dirty="0"/>
              <a:t>Feasibility of learning</a:t>
            </a:r>
          </a:p>
          <a:p>
            <a:pPr lvl="1"/>
            <a:r>
              <a:rPr lang="en-US" sz="2800" dirty="0"/>
              <a:t>Generalization 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Linear models</a:t>
            </a:r>
          </a:p>
          <a:p>
            <a:pPr lvl="1"/>
            <a:r>
              <a:rPr lang="en-US" sz="2800" dirty="0"/>
              <a:t>Non-linear transformations</a:t>
            </a:r>
          </a:p>
          <a:p>
            <a:pPr lvl="1"/>
            <a:r>
              <a:rPr lang="en-US" sz="2800" dirty="0"/>
              <a:t>Overfitting and how to avoid it</a:t>
            </a:r>
          </a:p>
          <a:p>
            <a:pPr lvl="2"/>
            <a:r>
              <a:rPr lang="en-US" sz="2400" dirty="0"/>
              <a:t>Regularization</a:t>
            </a:r>
          </a:p>
          <a:p>
            <a:pPr lvl="2"/>
            <a:r>
              <a:rPr lang="en-US" sz="2400" dirty="0"/>
              <a:t>Validation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710794" y="17748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Techniques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Decision tree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Ensemble learning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Bagging and random forest</a:t>
            </a:r>
          </a:p>
          <a:p>
            <a:pPr lvl="2"/>
            <a:r>
              <a:rPr lang="en-US" sz="2400" dirty="0">
                <a:solidFill>
                  <a:schemeClr val="accent1"/>
                </a:solidFill>
              </a:rPr>
              <a:t>Boosting and </a:t>
            </a:r>
            <a:r>
              <a:rPr lang="en-US" sz="2400" dirty="0" err="1">
                <a:solidFill>
                  <a:schemeClr val="accent1"/>
                </a:solidFill>
              </a:rPr>
              <a:t>Adaboost</a:t>
            </a:r>
            <a:endParaRPr lang="en-US" sz="2400" dirty="0">
              <a:solidFill>
                <a:schemeClr val="accent1"/>
              </a:solidFill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Nearest neighbors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Support vector machine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Neural networks</a:t>
            </a:r>
          </a:p>
          <a:p>
            <a:pPr lvl="1"/>
            <a:r>
              <a:rPr lang="mr-IN" sz="2800" dirty="0">
                <a:solidFill>
                  <a:schemeClr val="accent1"/>
                </a:solidFill>
              </a:rPr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07362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1E31-B4CB-0240-9DED-70714F5C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overfit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penalty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Choose a </a:t>
                </a:r>
                <a:r>
                  <a:rPr lang="en-US" dirty="0" err="1"/>
                  <a:t>regularizer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to approximate the penalty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Directly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(The goal of learning is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887E07-42BC-5D49-B845-67CC89DA8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1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29047</TotalTime>
  <Words>3613</Words>
  <Application>Microsoft Macintosh PowerPoint</Application>
  <PresentationFormat>Widescreen</PresentationFormat>
  <Paragraphs>566</Paragraphs>
  <Slides>74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Symbol</vt:lpstr>
      <vt:lpstr>Office Theme</vt:lpstr>
      <vt:lpstr>CSE 417T Introduction to Machine Learning</vt:lpstr>
      <vt:lpstr>Logistics</vt:lpstr>
      <vt:lpstr>Recap</vt:lpstr>
      <vt:lpstr>Overfitting and Its Cures</vt:lpstr>
      <vt:lpstr>Regularization (Constrain H)</vt:lpstr>
      <vt:lpstr>Augmented Error</vt:lpstr>
      <vt:lpstr>Summary of Regularization</vt:lpstr>
      <vt:lpstr>Today’s Lecture</vt:lpstr>
      <vt:lpstr>Prevent Overfitting</vt:lpstr>
      <vt:lpstr>Review of Test Set (Estimate E_out)</vt:lpstr>
      <vt:lpstr>Short Discussion on HW2</vt:lpstr>
      <vt:lpstr>Short Discussion on HW2</vt:lpstr>
      <vt:lpstr>Test Set</vt:lpstr>
      <vt:lpstr>Where are Test Set From?</vt:lpstr>
      <vt:lpstr>Where are Test Set From?</vt:lpstr>
      <vt:lpstr>Utilizing the Whole D</vt:lpstr>
      <vt:lpstr>Validation: Beyond Test Set</vt:lpstr>
      <vt:lpstr>Validation: Beyond Test Set</vt:lpstr>
      <vt:lpstr>Model Selection</vt:lpstr>
      <vt:lpstr>Model Selection using Validation</vt:lpstr>
      <vt:lpstr>Question…</vt:lpstr>
      <vt:lpstr>Question…</vt:lpstr>
      <vt:lpstr>Question…</vt:lpstr>
      <vt:lpstr>Utilizing the Whole D</vt:lpstr>
      <vt:lpstr>PowerPoint Presentation</vt:lpstr>
      <vt:lpstr>PowerPoint Presentation</vt:lpstr>
      <vt:lpstr>PowerPoint Presentation</vt:lpstr>
      <vt:lpstr>The Dilemma When Choosing K</vt:lpstr>
      <vt:lpstr>The Dilemma When Choosing K</vt:lpstr>
      <vt:lpstr>Leave-One-Out Cross Validation (LOOCV)</vt:lpstr>
      <vt:lpstr>Illustrative Example</vt:lpstr>
      <vt:lpstr>Properties of LOOCV</vt:lpstr>
      <vt:lpstr>V-Fold Cross Validation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 “Dimension”</vt:lpstr>
      <vt:lpstr>Three Learning Principles</vt:lpstr>
      <vt:lpstr>PowerPoint Presentation</vt:lpstr>
      <vt:lpstr>Occam’s Razor</vt:lpstr>
      <vt:lpstr>PowerPoint Presentation</vt:lpstr>
      <vt:lpstr>PowerPoint Presentation</vt:lpstr>
      <vt:lpstr>Simple Model?</vt:lpstr>
      <vt:lpstr>Simple Model?</vt:lpstr>
      <vt:lpstr>Why is Simple Better?</vt:lpstr>
      <vt:lpstr>Why is Simple Better?</vt:lpstr>
      <vt:lpstr>Falsifiability</vt:lpstr>
      <vt:lpstr>A Classical Puzzle</vt:lpstr>
      <vt:lpstr>PowerPoint Presentation</vt:lpstr>
      <vt:lpstr>1948 US Presidential Election</vt:lpstr>
      <vt:lpstr>PowerPoint Presentation</vt:lpstr>
      <vt:lpstr>What happened?</vt:lpstr>
      <vt:lpstr>Sampling Bias</vt:lpstr>
      <vt:lpstr>What can we do….</vt:lpstr>
      <vt:lpstr>PowerPoint Presentation</vt:lpstr>
      <vt:lpstr>PowerPoint Presentation</vt:lpstr>
      <vt:lpstr>Credit card example</vt:lpstr>
      <vt:lpstr>PowerPoint Presentation</vt:lpstr>
      <vt:lpstr>PowerPoint Presentation</vt:lpstr>
      <vt:lpstr>Data Snooping</vt:lpstr>
      <vt:lpstr>Shouldn’t looking at the data before selecting H</vt:lpstr>
      <vt:lpstr>A Subtle Example</vt:lpstr>
      <vt:lpstr>Reuse of a data set</vt:lpstr>
      <vt:lpstr>PowerPoint Presentation</vt:lpstr>
      <vt:lpstr>PowerPoint Presentation</vt:lpstr>
      <vt:lpstr>What should we do…</vt:lpstr>
      <vt:lpstr>PowerPoint Presentation</vt:lpstr>
      <vt:lpstr>Course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2697</cp:revision>
  <cp:lastPrinted>2020-02-13T16:58:38Z</cp:lastPrinted>
  <dcterms:created xsi:type="dcterms:W3CDTF">2017-08-24T15:35:37Z</dcterms:created>
  <dcterms:modified xsi:type="dcterms:W3CDTF">2022-10-03T18:06:54Z</dcterms:modified>
</cp:coreProperties>
</file>